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6" d="100"/>
          <a:sy n="66" d="100"/>
        </p:scale>
        <p:origin x="48" y="9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78AD8-65B0-42BB-9964-B95FBC067E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16B85C-D66C-461E-90CB-43AD0EDB80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91FB12-77AB-4ADF-8CC5-1992A9BF3BB2}"/>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5" name="Footer Placeholder 4">
            <a:extLst>
              <a:ext uri="{FF2B5EF4-FFF2-40B4-BE49-F238E27FC236}">
                <a16:creationId xmlns:a16="http://schemas.microsoft.com/office/drawing/2014/main" id="{ED41AD6C-71A6-466C-8B28-C473EAA8A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499F36-015E-494C-ADD9-3299D4CBAA37}"/>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332909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E3284-5F11-43B7-9395-BF005C40A3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6F3C1C-749E-49B2-8399-85CEC9FD0B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6C94C-A86F-4D4E-ABB5-8DADDA9AE4F1}"/>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5" name="Footer Placeholder 4">
            <a:extLst>
              <a:ext uri="{FF2B5EF4-FFF2-40B4-BE49-F238E27FC236}">
                <a16:creationId xmlns:a16="http://schemas.microsoft.com/office/drawing/2014/main" id="{5C53E665-F72C-464D-BC9D-86271BA30C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E5766-9594-47EA-B925-162A549E0074}"/>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1283643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58C22A-F1A8-4992-92D8-6F46761721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2D9B05-5EF1-4F98-A6F2-14F6B27DA9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15AC23-5D6B-4598-802E-363DEFC0DCC0}"/>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5" name="Footer Placeholder 4">
            <a:extLst>
              <a:ext uri="{FF2B5EF4-FFF2-40B4-BE49-F238E27FC236}">
                <a16:creationId xmlns:a16="http://schemas.microsoft.com/office/drawing/2014/main" id="{730EB4A6-A744-4135-8ADA-BE383DF429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14FE3-9A89-4389-99DB-466717DB3F34}"/>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382218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8211-0B50-46DE-A6C0-8B43D33BDC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E50D75-7412-4F85-A1D6-267CFA7DC0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C4E378-C26E-4F5B-940B-61EE43DF3048}"/>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5" name="Footer Placeholder 4">
            <a:extLst>
              <a:ext uri="{FF2B5EF4-FFF2-40B4-BE49-F238E27FC236}">
                <a16:creationId xmlns:a16="http://schemas.microsoft.com/office/drawing/2014/main" id="{86582D0C-5D03-4FC8-BA7E-A48D1D2B7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16C30-4E56-4AED-924C-43699A46BAE4}"/>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176486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BC67-7991-4619-9065-76C40CD8B9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57BDE8-FB24-4207-A8A3-870DC00B05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17F1EB-F03A-46F8-AEE9-D80D3230625F}"/>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5" name="Footer Placeholder 4">
            <a:extLst>
              <a:ext uri="{FF2B5EF4-FFF2-40B4-BE49-F238E27FC236}">
                <a16:creationId xmlns:a16="http://schemas.microsoft.com/office/drawing/2014/main" id="{AAD80A18-AAA6-4640-BE1F-0E981BB576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6317BA-5DF2-48E8-8F20-DE4DE529B0C2}"/>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90367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957B1-CB2E-4FDB-B55E-B956FA539E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EDF037-5087-4A93-9EAC-5A773015D5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D41E42-89DE-4E38-99F6-478896D912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9CA802-E53D-4431-A1A7-32CDC719D038}"/>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6" name="Footer Placeholder 5">
            <a:extLst>
              <a:ext uri="{FF2B5EF4-FFF2-40B4-BE49-F238E27FC236}">
                <a16:creationId xmlns:a16="http://schemas.microsoft.com/office/drawing/2014/main" id="{F479D091-DFAE-4B96-BCCC-C72609CF7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B09A3-FE65-4CC0-A0E0-8BE0B31C6E4C}"/>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1281168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23141-3FC1-4357-A8BB-5A67AB8ED2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C8EFD2-6D9E-4EA7-9FD8-0F6EED1030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8DA100-C0C2-492F-96E8-92D6FCCF66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052190-18BD-4836-9EC8-1E14ED2D22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A18F91-1FDB-4391-9F84-D51787DAE8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9BCE8F-4535-4976-AF87-74148F826E07}"/>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8" name="Footer Placeholder 7">
            <a:extLst>
              <a:ext uri="{FF2B5EF4-FFF2-40B4-BE49-F238E27FC236}">
                <a16:creationId xmlns:a16="http://schemas.microsoft.com/office/drawing/2014/main" id="{1B942F83-541F-422D-97CF-9B6FE5B800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BF5D4E-552B-4DB0-92A1-1AE95FD40BE7}"/>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3105034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2A63E-E04E-458E-830C-047596840A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D9F312-4C53-40F0-B171-8A65CF4A5BA3}"/>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4" name="Footer Placeholder 3">
            <a:extLst>
              <a:ext uri="{FF2B5EF4-FFF2-40B4-BE49-F238E27FC236}">
                <a16:creationId xmlns:a16="http://schemas.microsoft.com/office/drawing/2014/main" id="{E5439220-0520-4F9D-927B-794F473444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9934-B3FA-4BF1-9964-E4201C806BFB}"/>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2174410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7C357-28A6-49B4-A599-A1AC94CC3691}"/>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3" name="Footer Placeholder 2">
            <a:extLst>
              <a:ext uri="{FF2B5EF4-FFF2-40B4-BE49-F238E27FC236}">
                <a16:creationId xmlns:a16="http://schemas.microsoft.com/office/drawing/2014/main" id="{9B6388F9-7CAE-4E3F-9805-636025FCB7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E55A00-6ACB-4832-BCB0-03E435F1AB63}"/>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3028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5322F-E5E4-45FE-8F44-BFC6995656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33878E-C9D9-4366-980E-B43A877C1A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9AE2FF-991A-44D6-86B4-A678D044D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F17A1-1C37-47B8-B491-BDC7636B1943}"/>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6" name="Footer Placeholder 5">
            <a:extLst>
              <a:ext uri="{FF2B5EF4-FFF2-40B4-BE49-F238E27FC236}">
                <a16:creationId xmlns:a16="http://schemas.microsoft.com/office/drawing/2014/main" id="{23E91BAA-E000-4626-9AB1-B37F6F8BB5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5EEBA6-6BAB-47CD-8C63-E553C208F58E}"/>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1693551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4DBA-3FEB-4B3D-B348-52C3894F9C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B583E9-CAED-41FE-9864-6C6938459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203AC8-904B-4A9D-94A9-4D0F6C0C28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0EC6DA-8022-4C7B-BD88-553510CAFDA5}"/>
              </a:ext>
            </a:extLst>
          </p:cNvPr>
          <p:cNvSpPr>
            <a:spLocks noGrp="1"/>
          </p:cNvSpPr>
          <p:nvPr>
            <p:ph type="dt" sz="half" idx="10"/>
          </p:nvPr>
        </p:nvSpPr>
        <p:spPr/>
        <p:txBody>
          <a:bodyPr/>
          <a:lstStyle/>
          <a:p>
            <a:fld id="{60C99558-6DBD-48DE-BA73-8897538AF4C1}" type="datetimeFigureOut">
              <a:rPr lang="en-US" smtClean="0"/>
              <a:t>8/19/2019</a:t>
            </a:fld>
            <a:endParaRPr lang="en-US"/>
          </a:p>
        </p:txBody>
      </p:sp>
      <p:sp>
        <p:nvSpPr>
          <p:cNvPr id="6" name="Footer Placeholder 5">
            <a:extLst>
              <a:ext uri="{FF2B5EF4-FFF2-40B4-BE49-F238E27FC236}">
                <a16:creationId xmlns:a16="http://schemas.microsoft.com/office/drawing/2014/main" id="{CA0BD256-52DB-4AA4-8DF9-1E9132F6E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A702E7-2A65-4D81-AF8A-DB6B61482EC8}"/>
              </a:ext>
            </a:extLst>
          </p:cNvPr>
          <p:cNvSpPr>
            <a:spLocks noGrp="1"/>
          </p:cNvSpPr>
          <p:nvPr>
            <p:ph type="sldNum" sz="quarter" idx="12"/>
          </p:nvPr>
        </p:nvSpPr>
        <p:spPr/>
        <p:txBody>
          <a:bodyPr/>
          <a:lstStyle/>
          <a:p>
            <a:fld id="{E61B4264-86EC-4329-8328-F5FE5D87E889}" type="slidenum">
              <a:rPr lang="en-US" smtClean="0"/>
              <a:t>‹#›</a:t>
            </a:fld>
            <a:endParaRPr lang="en-US"/>
          </a:p>
        </p:txBody>
      </p:sp>
    </p:spTree>
    <p:extLst>
      <p:ext uri="{BB962C8B-B14F-4D97-AF65-F5344CB8AC3E}">
        <p14:creationId xmlns:p14="http://schemas.microsoft.com/office/powerpoint/2010/main" val="2132401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ECD1EC-D1D9-4A3C-B90F-6BBA67DF5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0E6951-7626-45DD-A9B2-345CE947A8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3E020-1A9B-4693-AB95-CCCCECD94B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99558-6DBD-48DE-BA73-8897538AF4C1}" type="datetimeFigureOut">
              <a:rPr lang="en-US" smtClean="0"/>
              <a:t>8/19/2019</a:t>
            </a:fld>
            <a:endParaRPr lang="en-US"/>
          </a:p>
        </p:txBody>
      </p:sp>
      <p:sp>
        <p:nvSpPr>
          <p:cNvPr id="5" name="Footer Placeholder 4">
            <a:extLst>
              <a:ext uri="{FF2B5EF4-FFF2-40B4-BE49-F238E27FC236}">
                <a16:creationId xmlns:a16="http://schemas.microsoft.com/office/drawing/2014/main" id="{FDF51CA7-2DEC-497C-9716-B8710FD79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6DF727-53BC-4003-9A91-D81759E7F8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B4264-86EC-4329-8328-F5FE5D87E889}" type="slidenum">
              <a:rPr lang="en-US" smtClean="0"/>
              <a:t>‹#›</a:t>
            </a:fld>
            <a:endParaRPr lang="en-US"/>
          </a:p>
        </p:txBody>
      </p:sp>
    </p:spTree>
    <p:extLst>
      <p:ext uri="{BB962C8B-B14F-4D97-AF65-F5344CB8AC3E}">
        <p14:creationId xmlns:p14="http://schemas.microsoft.com/office/powerpoint/2010/main" val="40877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pirations.sparc37.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948C6-4F15-43CB-828C-2D462E905DB7}"/>
              </a:ext>
            </a:extLst>
          </p:cNvPr>
          <p:cNvSpPr>
            <a:spLocks noGrp="1"/>
          </p:cNvSpPr>
          <p:nvPr>
            <p:ph type="ctrTitle"/>
          </p:nvPr>
        </p:nvSpPr>
        <p:spPr>
          <a:xfrm>
            <a:off x="1524000" y="618573"/>
            <a:ext cx="9144000" cy="631729"/>
          </a:xfrm>
        </p:spPr>
        <p:txBody>
          <a:bodyPr>
            <a:normAutofit/>
          </a:bodyPr>
          <a:lstStyle/>
          <a:p>
            <a:r>
              <a:rPr lang="en-US" sz="2400" b="1" dirty="0">
                <a:latin typeface="+mn-lt"/>
              </a:rPr>
              <a:t>College Scorecard</a:t>
            </a:r>
          </a:p>
        </p:txBody>
      </p:sp>
      <p:sp>
        <p:nvSpPr>
          <p:cNvPr id="3" name="Subtitle 2">
            <a:extLst>
              <a:ext uri="{FF2B5EF4-FFF2-40B4-BE49-F238E27FC236}">
                <a16:creationId xmlns:a16="http://schemas.microsoft.com/office/drawing/2014/main" id="{BADCCE38-726D-4455-9ECA-8714E17A720B}"/>
              </a:ext>
            </a:extLst>
          </p:cNvPr>
          <p:cNvSpPr>
            <a:spLocks noGrp="1"/>
          </p:cNvSpPr>
          <p:nvPr>
            <p:ph type="subTitle" idx="1"/>
          </p:nvPr>
        </p:nvSpPr>
        <p:spPr>
          <a:xfrm>
            <a:off x="1523999" y="3333590"/>
            <a:ext cx="9144000" cy="1655762"/>
          </a:xfrm>
        </p:spPr>
        <p:txBody>
          <a:bodyPr>
            <a:normAutofit/>
          </a:bodyPr>
          <a:lstStyle/>
          <a:p>
            <a:r>
              <a:rPr lang="en-US" sz="1800" b="1" dirty="0"/>
              <a:t>Objective: </a:t>
            </a:r>
            <a:r>
              <a:rPr lang="en-US" sz="1800" dirty="0"/>
              <a:t>You will learn how to use the College Scorecard website. </a:t>
            </a:r>
          </a:p>
        </p:txBody>
      </p:sp>
      <p:pic>
        <p:nvPicPr>
          <p:cNvPr id="1026" name="Picture 2" descr="http://aspirations.sparc37.com/wp-content/uploads/2019/04/Financemoney.png">
            <a:extLst>
              <a:ext uri="{FF2B5EF4-FFF2-40B4-BE49-F238E27FC236}">
                <a16:creationId xmlns:a16="http://schemas.microsoft.com/office/drawing/2014/main" id="{1A897EF8-6F75-40CA-9D40-F4665E1A8F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95" y="464392"/>
            <a:ext cx="1753609" cy="15323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0769151-CF25-4807-B0C1-ED8AB8432B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099" y="6008532"/>
            <a:ext cx="2209800" cy="635317"/>
          </a:xfrm>
          <a:prstGeom prst="rect">
            <a:avLst/>
          </a:prstGeom>
        </p:spPr>
      </p:pic>
    </p:spTree>
    <p:extLst>
      <p:ext uri="{BB962C8B-B14F-4D97-AF65-F5344CB8AC3E}">
        <p14:creationId xmlns:p14="http://schemas.microsoft.com/office/powerpoint/2010/main" val="1928351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D556B4-E5FD-4280-99BB-F3A6493F22D3}"/>
              </a:ext>
            </a:extLst>
          </p:cNvPr>
          <p:cNvSpPr>
            <a:spLocks noGrp="1"/>
          </p:cNvSpPr>
          <p:nvPr>
            <p:ph idx="1"/>
          </p:nvPr>
        </p:nvSpPr>
        <p:spPr>
          <a:xfrm>
            <a:off x="838200" y="2283539"/>
            <a:ext cx="10515600" cy="4351338"/>
          </a:xfrm>
        </p:spPr>
        <p:txBody>
          <a:bodyPr>
            <a:normAutofit/>
          </a:bodyPr>
          <a:lstStyle/>
          <a:p>
            <a:pPr marL="0" indent="0">
              <a:buNone/>
            </a:pPr>
            <a:r>
              <a:rPr lang="en-US" sz="1800" dirty="0"/>
              <a:t> What we will do:</a:t>
            </a:r>
          </a:p>
          <a:p>
            <a:pPr marL="342900" indent="-342900">
              <a:buFont typeface="+mj-lt"/>
              <a:buAutoNum type="arabicPeriod"/>
            </a:pPr>
            <a:r>
              <a:rPr lang="en-US" sz="1800" dirty="0"/>
              <a:t>Take the pre-test so that you will know what you should learn from this lesson.</a:t>
            </a:r>
          </a:p>
          <a:p>
            <a:pPr marL="342900" indent="-342900">
              <a:buFont typeface="+mj-lt"/>
              <a:buAutoNum type="arabicPeriod"/>
            </a:pPr>
            <a:r>
              <a:rPr lang="en-US" sz="1800" dirty="0"/>
              <a:t>Go to </a:t>
            </a:r>
            <a:r>
              <a:rPr lang="en-US" sz="1800" dirty="0">
                <a:hlinkClick r:id="rId2"/>
              </a:rPr>
              <a:t>http://aspirations.sparc37.com/</a:t>
            </a:r>
            <a:r>
              <a:rPr lang="en-US" sz="1800" dirty="0"/>
              <a:t> and click on the </a:t>
            </a:r>
            <a:r>
              <a:rPr lang="en-US" sz="1800" b="1" i="1" dirty="0"/>
              <a:t>Finances</a:t>
            </a:r>
            <a:r>
              <a:rPr lang="en-US" sz="1800" dirty="0"/>
              <a:t> link at the bottom.</a:t>
            </a:r>
          </a:p>
          <a:p>
            <a:pPr marL="342900" indent="-342900">
              <a:buFont typeface="+mj-lt"/>
              <a:buAutoNum type="arabicPeriod"/>
            </a:pPr>
            <a:r>
              <a:rPr lang="en-US" sz="1800" dirty="0"/>
              <a:t>Find the link in the table labeled "</a:t>
            </a:r>
            <a:r>
              <a:rPr lang="en-US" sz="1800" b="1" dirty="0"/>
              <a:t>College Scorecard.</a:t>
            </a:r>
            <a:r>
              <a:rPr lang="en-US" sz="1800" dirty="0"/>
              <a:t>" This is the link students will explore in this lesson.</a:t>
            </a:r>
          </a:p>
          <a:p>
            <a:pPr marL="342900" indent="-342900">
              <a:buFont typeface="+mj-lt"/>
              <a:buAutoNum type="arabicPeriod"/>
            </a:pPr>
            <a:r>
              <a:rPr lang="en-US" sz="1800" dirty="0"/>
              <a:t>Click on the "Name" field, enter the name of a college or university you would like to explore, and click the green "Find Schools" button. When the summary Scorecard appears, click "View More Details" and explore the complete Scorecard. After exploring, click "Back to Search Results.”</a:t>
            </a:r>
          </a:p>
          <a:p>
            <a:pPr marL="342900" indent="-342900">
              <a:buFont typeface="+mj-lt"/>
              <a:buAutoNum type="arabicPeriod"/>
            </a:pPr>
            <a:r>
              <a:rPr lang="en-US" sz="1800" dirty="0"/>
              <a:t>To compare up to 10 different colleges or universities, click the plus (+) mark in the upper right corner of the summary Scorecard to select and save results. A yellow line will appear around the selected Scorecard. Use the "Edit Search" menu to find additional colleges or universities and use the plus (+) mark to select and save.</a:t>
            </a:r>
          </a:p>
          <a:p>
            <a:pPr marL="342900" indent="-342900">
              <a:buFont typeface="+mj-lt"/>
              <a:buAutoNum type="arabicPeriod"/>
            </a:pPr>
            <a:r>
              <a:rPr lang="en-US" sz="1800" dirty="0"/>
              <a:t>After searching by Name, try searching by Programs/Degrees, Location, Size, or Advanced Search.</a:t>
            </a:r>
          </a:p>
          <a:p>
            <a:pPr marL="0" indent="0">
              <a:buNone/>
            </a:pPr>
            <a:endParaRPr lang="en-US" sz="1800" dirty="0"/>
          </a:p>
        </p:txBody>
      </p:sp>
      <p:pic>
        <p:nvPicPr>
          <p:cNvPr id="5" name="Picture 2" descr="http://aspirations.sparc37.com/wp-content/uploads/2019/04/Financemoney.png">
            <a:extLst>
              <a:ext uri="{FF2B5EF4-FFF2-40B4-BE49-F238E27FC236}">
                <a16:creationId xmlns:a16="http://schemas.microsoft.com/office/drawing/2014/main" id="{A36DC9C2-E1D1-489A-B075-24C57331D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195" y="464392"/>
            <a:ext cx="1753609" cy="15323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8725A4F-B87C-4D07-933C-BD74D5E5F7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1100" y="6175216"/>
            <a:ext cx="2209800" cy="635317"/>
          </a:xfrm>
          <a:prstGeom prst="rect">
            <a:avLst/>
          </a:prstGeom>
        </p:spPr>
      </p:pic>
      <p:sp>
        <p:nvSpPr>
          <p:cNvPr id="8" name="Title 1">
            <a:extLst>
              <a:ext uri="{FF2B5EF4-FFF2-40B4-BE49-F238E27FC236}">
                <a16:creationId xmlns:a16="http://schemas.microsoft.com/office/drawing/2014/main" id="{1EDF6FD9-D505-4D50-9FFE-48D99C8B7571}"/>
              </a:ext>
            </a:extLst>
          </p:cNvPr>
          <p:cNvSpPr txBox="1">
            <a:spLocks/>
          </p:cNvSpPr>
          <p:nvPr/>
        </p:nvSpPr>
        <p:spPr>
          <a:xfrm>
            <a:off x="1524000" y="618573"/>
            <a:ext cx="9144000" cy="6317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a:latin typeface="+mn-lt"/>
              </a:rPr>
              <a:t>College Scorecard</a:t>
            </a:r>
            <a:endParaRPr lang="en-US" sz="2400" b="1" dirty="0">
              <a:latin typeface="+mn-lt"/>
            </a:endParaRPr>
          </a:p>
        </p:txBody>
      </p:sp>
    </p:spTree>
    <p:extLst>
      <p:ext uri="{BB962C8B-B14F-4D97-AF65-F5344CB8AC3E}">
        <p14:creationId xmlns:p14="http://schemas.microsoft.com/office/powerpoint/2010/main" val="2393812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7B162-600F-45FE-A960-701388AAFC5C}"/>
              </a:ext>
            </a:extLst>
          </p:cNvPr>
          <p:cNvSpPr>
            <a:spLocks noGrp="1"/>
          </p:cNvSpPr>
          <p:nvPr>
            <p:ph idx="1"/>
          </p:nvPr>
        </p:nvSpPr>
        <p:spPr/>
        <p:txBody>
          <a:bodyPr>
            <a:normAutofit/>
          </a:bodyPr>
          <a:lstStyle/>
          <a:p>
            <a:pPr marL="0" indent="0">
              <a:buNone/>
            </a:pPr>
            <a:r>
              <a:rPr lang="en-US" sz="1800" dirty="0"/>
              <a:t>  </a:t>
            </a:r>
          </a:p>
          <a:p>
            <a:pPr marL="0" indent="0">
              <a:buNone/>
            </a:pPr>
            <a:endParaRPr lang="en-US" sz="1800" dirty="0"/>
          </a:p>
          <a:p>
            <a:pPr marL="0" indent="0">
              <a:buNone/>
            </a:pPr>
            <a:endParaRPr lang="en-US" sz="1800" b="1" dirty="0"/>
          </a:p>
          <a:p>
            <a:pPr marL="0" indent="0">
              <a:buNone/>
            </a:pPr>
            <a:r>
              <a:rPr lang="en-US" sz="1800" b="1" dirty="0"/>
              <a:t>Discussion: </a:t>
            </a:r>
            <a:r>
              <a:rPr lang="en-US" sz="1800" dirty="0"/>
              <a:t>How did the colleges you selected compare regarding their Average Annual Cost, Graduation Rate, Salary After Attending, and Financial and &amp; Debt?</a:t>
            </a:r>
          </a:p>
          <a:p>
            <a:pPr marL="0" indent="0">
              <a:buNone/>
            </a:pPr>
            <a:r>
              <a:rPr lang="en-US" sz="1800" dirty="0"/>
              <a:t> What are the typical ACT or SAT scores for students who attend these schools (ACT and SAT data not available for all colleges)? </a:t>
            </a:r>
          </a:p>
          <a:p>
            <a:pPr marL="0" indent="0">
              <a:buNone/>
            </a:pPr>
            <a:r>
              <a:rPr lang="en-US" sz="1800" dirty="0"/>
              <a:t>How might College Scorecard help you select the colleges or universities you want to attend? Which information about these colleges is most or least important to you and why?</a:t>
            </a:r>
          </a:p>
        </p:txBody>
      </p:sp>
      <p:pic>
        <p:nvPicPr>
          <p:cNvPr id="4" name="Picture 2" descr="http://aspirations.sparc37.com/wp-content/uploads/2019/04/Financemoney.png">
            <a:extLst>
              <a:ext uri="{FF2B5EF4-FFF2-40B4-BE49-F238E27FC236}">
                <a16:creationId xmlns:a16="http://schemas.microsoft.com/office/drawing/2014/main" id="{3550A627-7F0A-4DA3-A418-DEC03A3E4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95" y="464392"/>
            <a:ext cx="1753609" cy="15323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A5006B38-7336-478F-8473-458E540223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100" y="6075366"/>
            <a:ext cx="2209800" cy="635317"/>
          </a:xfrm>
          <a:prstGeom prst="rect">
            <a:avLst/>
          </a:prstGeom>
        </p:spPr>
      </p:pic>
      <p:sp>
        <p:nvSpPr>
          <p:cNvPr id="8" name="Title 1">
            <a:extLst>
              <a:ext uri="{FF2B5EF4-FFF2-40B4-BE49-F238E27FC236}">
                <a16:creationId xmlns:a16="http://schemas.microsoft.com/office/drawing/2014/main" id="{D97D5EF5-F091-42CD-837B-58F04776F25C}"/>
              </a:ext>
            </a:extLst>
          </p:cNvPr>
          <p:cNvSpPr txBox="1">
            <a:spLocks/>
          </p:cNvSpPr>
          <p:nvPr/>
        </p:nvSpPr>
        <p:spPr>
          <a:xfrm>
            <a:off x="1524000" y="618573"/>
            <a:ext cx="9144000" cy="6317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latin typeface="+mn-lt"/>
              </a:rPr>
              <a:t>College Scorecard</a:t>
            </a:r>
          </a:p>
        </p:txBody>
      </p:sp>
    </p:spTree>
    <p:extLst>
      <p:ext uri="{BB962C8B-B14F-4D97-AF65-F5344CB8AC3E}">
        <p14:creationId xmlns:p14="http://schemas.microsoft.com/office/powerpoint/2010/main" val="317258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7750E0-76C2-4363-9F6A-F5413E788FDE}"/>
              </a:ext>
            </a:extLst>
          </p:cNvPr>
          <p:cNvSpPr>
            <a:spLocks noGrp="1"/>
          </p:cNvSpPr>
          <p:nvPr>
            <p:ph idx="1"/>
          </p:nvPr>
        </p:nvSpPr>
        <p:spPr>
          <a:xfrm>
            <a:off x="838200" y="2399251"/>
            <a:ext cx="10515600" cy="3777712"/>
          </a:xfrm>
        </p:spPr>
        <p:txBody>
          <a:bodyPr/>
          <a:lstStyle/>
          <a:p>
            <a:pPr marL="0" indent="0">
              <a:buNone/>
            </a:pPr>
            <a:endParaRPr lang="en-US" dirty="0"/>
          </a:p>
          <a:p>
            <a:pPr marL="0" indent="0">
              <a:buNone/>
            </a:pPr>
            <a:r>
              <a:rPr lang="en-US" dirty="0"/>
              <a:t> </a:t>
            </a:r>
            <a:r>
              <a:rPr lang="en-US" sz="1800" b="1" dirty="0"/>
              <a:t>Demonstrate your learning:  </a:t>
            </a:r>
            <a:r>
              <a:rPr lang="en-US" sz="1800" dirty="0"/>
              <a:t>Take the post-test to demonstrate a knowledge of finding information about different colleges in the United States.</a:t>
            </a:r>
          </a:p>
          <a:p>
            <a:pPr marL="0" indent="0">
              <a:buNone/>
            </a:pPr>
            <a:endParaRPr lang="en-US" dirty="0"/>
          </a:p>
        </p:txBody>
      </p:sp>
      <p:pic>
        <p:nvPicPr>
          <p:cNvPr id="4" name="Picture 2" descr="http://aspirations.sparc37.com/wp-content/uploads/2019/04/Financemoney.png">
            <a:extLst>
              <a:ext uri="{FF2B5EF4-FFF2-40B4-BE49-F238E27FC236}">
                <a16:creationId xmlns:a16="http://schemas.microsoft.com/office/drawing/2014/main" id="{620804D6-04C1-473C-9F82-DB12A9F74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95" y="464392"/>
            <a:ext cx="1753609" cy="15323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29555B6C-6EC7-429F-A58A-1EAA16147E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100" y="6047373"/>
            <a:ext cx="2209800" cy="635317"/>
          </a:xfrm>
          <a:prstGeom prst="rect">
            <a:avLst/>
          </a:prstGeom>
        </p:spPr>
      </p:pic>
      <p:sp>
        <p:nvSpPr>
          <p:cNvPr id="8" name="Title 1">
            <a:extLst>
              <a:ext uri="{FF2B5EF4-FFF2-40B4-BE49-F238E27FC236}">
                <a16:creationId xmlns:a16="http://schemas.microsoft.com/office/drawing/2014/main" id="{A876E648-AFAE-402A-9AC9-C2C54D39E6F4}"/>
              </a:ext>
            </a:extLst>
          </p:cNvPr>
          <p:cNvSpPr txBox="1">
            <a:spLocks/>
          </p:cNvSpPr>
          <p:nvPr/>
        </p:nvSpPr>
        <p:spPr>
          <a:xfrm>
            <a:off x="1524000" y="618573"/>
            <a:ext cx="9144000" cy="6317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latin typeface="+mn-lt"/>
              </a:rPr>
              <a:t>College Scorecard</a:t>
            </a:r>
          </a:p>
        </p:txBody>
      </p:sp>
    </p:spTree>
    <p:extLst>
      <p:ext uri="{BB962C8B-B14F-4D97-AF65-F5344CB8AC3E}">
        <p14:creationId xmlns:p14="http://schemas.microsoft.com/office/powerpoint/2010/main" val="2533879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338</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College Scorecard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Scorecard</dc:title>
  <dc:creator>Edstar</dc:creator>
  <cp:lastModifiedBy>Edstar</cp:lastModifiedBy>
  <cp:revision>9</cp:revision>
  <dcterms:created xsi:type="dcterms:W3CDTF">2019-07-24T16:30:18Z</dcterms:created>
  <dcterms:modified xsi:type="dcterms:W3CDTF">2019-08-19T21:15:46Z</dcterms:modified>
</cp:coreProperties>
</file>